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1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72" r:id="rId11"/>
    <p:sldId id="273" r:id="rId12"/>
    <p:sldId id="269" r:id="rId13"/>
    <p:sldId id="270" r:id="rId14"/>
    <p:sldId id="271" r:id="rId15"/>
  </p:sldIdLst>
  <p:sldSz cx="12192000" cy="6858000"/>
  <p:notesSz cx="6858000" cy="9144000"/>
  <p:embeddedFontLst>
    <p:embeddedFont>
      <p:font typeface="Mangal" panose="02040503050203030202" pitchFamily="18" charset="0"/>
      <p:regular r:id="rId17"/>
      <p:bold r:id="rId18"/>
    </p:embeddedFont>
    <p:embeddedFont>
      <p:font typeface="Century Gothic" panose="020B0502020202020204" pitchFamily="34" charset="0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Algerian" panose="04020705040A02060702" pitchFamily="82" charset="0"/>
      <p:regular r:id="rId27"/>
    </p:embeddedFont>
    <p:embeddedFont>
      <p:font typeface="Wingdings 2" panose="05020102010507070707" pitchFamily="18" charset="2"/>
      <p:regular r:id="rId28"/>
    </p:embeddedFont>
    <p:embeddedFont>
      <p:font typeface="Helvetica" panose="020B0604020202020204" pitchFamily="34" charset="0"/>
      <p:regular r:id="rId29"/>
      <p:bold r:id="rId30"/>
      <p:italic r:id="rId31"/>
      <p:boldItalic r:id="rId32"/>
    </p:embeddedFont>
    <p:embeddedFont>
      <p:font typeface="Tahoma" panose="020B0604030504040204" pitchFamily="34" charset="0"/>
      <p:regular r:id="rId33"/>
      <p:bold r:id="rId3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848" autoAdjust="0"/>
    <p:restoredTop sz="94660"/>
  </p:normalViewPr>
  <p:slideViewPr>
    <p:cSldViewPr snapToGrid="0">
      <p:cViewPr varScale="1">
        <p:scale>
          <a:sx n="89" d="100"/>
          <a:sy n="89" d="100"/>
        </p:scale>
        <p:origin x="42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65E8B0D-8EFD-4024-BA6D-2CA1CB5E76FE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12AA362E-1F32-409E-8900-0213CDE74B73}">
      <dgm:prSet phldrT="[Text]"/>
      <dgm:spPr/>
      <dgm:t>
        <a:bodyPr/>
        <a:lstStyle/>
        <a:p>
          <a:r>
            <a:rPr lang="en-IN" dirty="0" smtClean="0"/>
            <a:t>1.</a:t>
          </a:r>
          <a:endParaRPr lang="en-IN" dirty="0"/>
        </a:p>
      </dgm:t>
    </dgm:pt>
    <dgm:pt modelId="{7515776C-4AD5-4282-8FFD-DB76EAF1EB95}" type="parTrans" cxnId="{DC002FE1-D599-4968-91B9-9AF2524752E6}">
      <dgm:prSet/>
      <dgm:spPr/>
      <dgm:t>
        <a:bodyPr/>
        <a:lstStyle/>
        <a:p>
          <a:endParaRPr lang="en-IN"/>
        </a:p>
      </dgm:t>
    </dgm:pt>
    <dgm:pt modelId="{20D60716-A4B9-4F67-AE5B-AB545499E2B3}" type="sibTrans" cxnId="{DC002FE1-D599-4968-91B9-9AF2524752E6}">
      <dgm:prSet/>
      <dgm:spPr/>
      <dgm:t>
        <a:bodyPr/>
        <a:lstStyle/>
        <a:p>
          <a:endParaRPr lang="en-IN"/>
        </a:p>
      </dgm:t>
    </dgm:pt>
    <dgm:pt modelId="{988803AA-FDFD-4316-A6D3-CE7C542385B2}">
      <dgm:prSet phldrT="[Text]"/>
      <dgm:spPr/>
      <dgm:t>
        <a:bodyPr/>
        <a:lstStyle/>
        <a:p>
          <a:r>
            <a:rPr lang="en-IN" dirty="0" smtClean="0">
              <a:latin typeface="+mj-lt"/>
            </a:rPr>
            <a:t>Hindi Text Document</a:t>
          </a:r>
          <a:endParaRPr lang="en-IN" dirty="0">
            <a:latin typeface="+mj-lt"/>
          </a:endParaRPr>
        </a:p>
      </dgm:t>
    </dgm:pt>
    <dgm:pt modelId="{0D31409B-7C8D-4F8F-9153-CC4C66A823AD}" type="parTrans" cxnId="{BC68BC6F-007F-4AC3-81EE-48F6A6A19703}">
      <dgm:prSet/>
      <dgm:spPr/>
      <dgm:t>
        <a:bodyPr/>
        <a:lstStyle/>
        <a:p>
          <a:endParaRPr lang="en-IN"/>
        </a:p>
      </dgm:t>
    </dgm:pt>
    <dgm:pt modelId="{648442C8-7309-4B00-BE9D-80878B31A739}" type="sibTrans" cxnId="{BC68BC6F-007F-4AC3-81EE-48F6A6A19703}">
      <dgm:prSet/>
      <dgm:spPr/>
      <dgm:t>
        <a:bodyPr/>
        <a:lstStyle/>
        <a:p>
          <a:endParaRPr lang="en-IN"/>
        </a:p>
      </dgm:t>
    </dgm:pt>
    <dgm:pt modelId="{6CCA5B48-ED17-4169-8D25-1D2061F63F84}">
      <dgm:prSet phldrT="[Text]"/>
      <dgm:spPr/>
      <dgm:t>
        <a:bodyPr/>
        <a:lstStyle/>
        <a:p>
          <a:r>
            <a:rPr lang="en-IN" dirty="0" smtClean="0"/>
            <a:t>2.</a:t>
          </a:r>
          <a:endParaRPr lang="en-IN" dirty="0"/>
        </a:p>
      </dgm:t>
    </dgm:pt>
    <dgm:pt modelId="{2D4B7AB0-58A3-48F2-BA5E-AB4B0E84449C}" type="parTrans" cxnId="{6784C514-C44A-4BE6-8989-333129A25DB9}">
      <dgm:prSet/>
      <dgm:spPr/>
      <dgm:t>
        <a:bodyPr/>
        <a:lstStyle/>
        <a:p>
          <a:endParaRPr lang="en-IN"/>
        </a:p>
      </dgm:t>
    </dgm:pt>
    <dgm:pt modelId="{8132F26F-99A0-4390-B677-CC9001230D61}" type="sibTrans" cxnId="{6784C514-C44A-4BE6-8989-333129A25DB9}">
      <dgm:prSet/>
      <dgm:spPr/>
      <dgm:t>
        <a:bodyPr/>
        <a:lstStyle/>
        <a:p>
          <a:endParaRPr lang="en-IN"/>
        </a:p>
      </dgm:t>
    </dgm:pt>
    <dgm:pt modelId="{E7ED34F9-FD94-48D5-830B-5EDE9DD68AF4}">
      <dgm:prSet phldrT="[Text]"/>
      <dgm:spPr/>
      <dgm:t>
        <a:bodyPr/>
        <a:lstStyle/>
        <a:p>
          <a:r>
            <a:rPr lang="en-IN" dirty="0" smtClean="0"/>
            <a:t>Preprocessing</a:t>
          </a:r>
          <a:endParaRPr lang="en-IN" dirty="0"/>
        </a:p>
      </dgm:t>
    </dgm:pt>
    <dgm:pt modelId="{105FDD76-0F0F-426A-877B-7D9BD27F5D8A}" type="parTrans" cxnId="{7F27B0FD-8983-4F4D-B682-238014475DE9}">
      <dgm:prSet/>
      <dgm:spPr/>
      <dgm:t>
        <a:bodyPr/>
        <a:lstStyle/>
        <a:p>
          <a:endParaRPr lang="en-IN"/>
        </a:p>
      </dgm:t>
    </dgm:pt>
    <dgm:pt modelId="{42779853-2531-445F-ABB0-87DFD17F8A96}" type="sibTrans" cxnId="{7F27B0FD-8983-4F4D-B682-238014475DE9}">
      <dgm:prSet/>
      <dgm:spPr/>
      <dgm:t>
        <a:bodyPr/>
        <a:lstStyle/>
        <a:p>
          <a:endParaRPr lang="en-IN"/>
        </a:p>
      </dgm:t>
    </dgm:pt>
    <dgm:pt modelId="{83651E8B-3FBB-41CB-B342-DE8842A9A5A7}">
      <dgm:prSet phldrT="[Text]"/>
      <dgm:spPr/>
      <dgm:t>
        <a:bodyPr/>
        <a:lstStyle/>
        <a:p>
          <a:r>
            <a:rPr lang="en-IN" dirty="0" smtClean="0"/>
            <a:t>3.</a:t>
          </a:r>
          <a:endParaRPr lang="en-IN" dirty="0"/>
        </a:p>
      </dgm:t>
    </dgm:pt>
    <dgm:pt modelId="{A6D4A6D3-4029-48A8-A696-420E9A8A2361}" type="parTrans" cxnId="{A2AABA7B-C6A4-4136-930B-E11B3C48EE79}">
      <dgm:prSet/>
      <dgm:spPr/>
      <dgm:t>
        <a:bodyPr/>
        <a:lstStyle/>
        <a:p>
          <a:endParaRPr lang="en-IN"/>
        </a:p>
      </dgm:t>
    </dgm:pt>
    <dgm:pt modelId="{AB5C3B9F-DD39-4833-BDF6-FE5EC694D760}" type="sibTrans" cxnId="{A2AABA7B-C6A4-4136-930B-E11B3C48EE79}">
      <dgm:prSet/>
      <dgm:spPr/>
      <dgm:t>
        <a:bodyPr/>
        <a:lstStyle/>
        <a:p>
          <a:endParaRPr lang="en-IN"/>
        </a:p>
      </dgm:t>
    </dgm:pt>
    <dgm:pt modelId="{54DD1824-F35E-4706-9B89-9453DF771004}">
      <dgm:prSet phldrT="[Text]"/>
      <dgm:spPr/>
      <dgm:t>
        <a:bodyPr/>
        <a:lstStyle/>
        <a:p>
          <a:r>
            <a:rPr lang="en-IN" dirty="0" smtClean="0"/>
            <a:t>Extracting sentence features</a:t>
          </a:r>
          <a:endParaRPr lang="en-IN" dirty="0"/>
        </a:p>
      </dgm:t>
    </dgm:pt>
    <dgm:pt modelId="{E0DAF5B4-4029-4284-B01A-C6A2253E0876}" type="parTrans" cxnId="{E30E3AD0-0333-4E2D-AD2A-C5ED739806CF}">
      <dgm:prSet/>
      <dgm:spPr/>
      <dgm:t>
        <a:bodyPr/>
        <a:lstStyle/>
        <a:p>
          <a:endParaRPr lang="en-IN"/>
        </a:p>
      </dgm:t>
    </dgm:pt>
    <dgm:pt modelId="{23FD0BB7-BB10-4A6A-BFC4-08220E0F560F}" type="sibTrans" cxnId="{E30E3AD0-0333-4E2D-AD2A-C5ED739806CF}">
      <dgm:prSet/>
      <dgm:spPr/>
      <dgm:t>
        <a:bodyPr/>
        <a:lstStyle/>
        <a:p>
          <a:endParaRPr lang="en-IN"/>
        </a:p>
      </dgm:t>
    </dgm:pt>
    <dgm:pt modelId="{1B87E89C-077C-457E-9D74-1ADC235DA5CD}">
      <dgm:prSet phldrT="[Text]"/>
      <dgm:spPr/>
      <dgm:t>
        <a:bodyPr/>
        <a:lstStyle/>
        <a:p>
          <a:r>
            <a:rPr lang="en-IN" dirty="0" smtClean="0"/>
            <a:t>4.</a:t>
          </a:r>
          <a:endParaRPr lang="en-IN" dirty="0"/>
        </a:p>
      </dgm:t>
    </dgm:pt>
    <dgm:pt modelId="{811E2658-0E1A-4BCB-8AA3-FD7090844849}" type="parTrans" cxnId="{131E1710-9960-4689-9942-E6D889A4D03C}">
      <dgm:prSet/>
      <dgm:spPr/>
      <dgm:t>
        <a:bodyPr/>
        <a:lstStyle/>
        <a:p>
          <a:endParaRPr lang="en-IN"/>
        </a:p>
      </dgm:t>
    </dgm:pt>
    <dgm:pt modelId="{7BA9A576-9449-4498-8D8C-0917793A1183}" type="sibTrans" cxnId="{131E1710-9960-4689-9942-E6D889A4D03C}">
      <dgm:prSet/>
      <dgm:spPr/>
      <dgm:t>
        <a:bodyPr/>
        <a:lstStyle/>
        <a:p>
          <a:endParaRPr lang="en-IN"/>
        </a:p>
      </dgm:t>
    </dgm:pt>
    <dgm:pt modelId="{F89C4D1E-45E1-46F9-BB85-06B43CA28E2E}">
      <dgm:prSet/>
      <dgm:spPr/>
      <dgm:t>
        <a:bodyPr/>
        <a:lstStyle/>
        <a:p>
          <a:r>
            <a:rPr lang="en-IN" dirty="0" smtClean="0"/>
            <a:t>Sentence Ranking</a:t>
          </a:r>
          <a:endParaRPr lang="en-IN" dirty="0"/>
        </a:p>
      </dgm:t>
    </dgm:pt>
    <dgm:pt modelId="{C2D287C3-2140-4FD6-AC9C-E088C4D50350}" type="parTrans" cxnId="{FFD333A5-87DB-431E-9798-63EF2FC07DC0}">
      <dgm:prSet/>
      <dgm:spPr/>
      <dgm:t>
        <a:bodyPr/>
        <a:lstStyle/>
        <a:p>
          <a:endParaRPr lang="en-IN"/>
        </a:p>
      </dgm:t>
    </dgm:pt>
    <dgm:pt modelId="{77B8D618-7218-40B2-B28E-E01B9C4FFF63}" type="sibTrans" cxnId="{FFD333A5-87DB-431E-9798-63EF2FC07DC0}">
      <dgm:prSet/>
      <dgm:spPr/>
      <dgm:t>
        <a:bodyPr/>
        <a:lstStyle/>
        <a:p>
          <a:endParaRPr lang="en-IN"/>
        </a:p>
      </dgm:t>
    </dgm:pt>
    <dgm:pt modelId="{5D73B4A6-2B8B-4799-9A44-3E3BBE0E952C}">
      <dgm:prSet/>
      <dgm:spPr/>
      <dgm:t>
        <a:bodyPr/>
        <a:lstStyle/>
        <a:p>
          <a:r>
            <a:rPr lang="en-IN" dirty="0" smtClean="0"/>
            <a:t>5.</a:t>
          </a:r>
          <a:endParaRPr lang="en-IN" dirty="0"/>
        </a:p>
      </dgm:t>
    </dgm:pt>
    <dgm:pt modelId="{16887888-076C-4B1D-A8B8-465591B68E7E}" type="parTrans" cxnId="{B062FDE4-7DCD-46D1-93A3-2CA704D66343}">
      <dgm:prSet/>
      <dgm:spPr/>
      <dgm:t>
        <a:bodyPr/>
        <a:lstStyle/>
        <a:p>
          <a:endParaRPr lang="en-IN"/>
        </a:p>
      </dgm:t>
    </dgm:pt>
    <dgm:pt modelId="{BF45C6C0-FFA7-44FE-AEB9-F56F27B01982}" type="sibTrans" cxnId="{B062FDE4-7DCD-46D1-93A3-2CA704D66343}">
      <dgm:prSet/>
      <dgm:spPr/>
      <dgm:t>
        <a:bodyPr/>
        <a:lstStyle/>
        <a:p>
          <a:endParaRPr lang="en-IN"/>
        </a:p>
      </dgm:t>
    </dgm:pt>
    <dgm:pt modelId="{1EDD7DC4-0DAE-4674-A848-A015888DA5AF}">
      <dgm:prSet/>
      <dgm:spPr/>
      <dgm:t>
        <a:bodyPr/>
        <a:lstStyle/>
        <a:p>
          <a:r>
            <a:rPr lang="en-IN" dirty="0" smtClean="0"/>
            <a:t>Summary</a:t>
          </a:r>
          <a:endParaRPr lang="en-IN" dirty="0"/>
        </a:p>
      </dgm:t>
    </dgm:pt>
    <dgm:pt modelId="{DEF09303-BA25-4E02-9D9B-3A0A0BA28926}" type="parTrans" cxnId="{0A7458A4-EF7D-4419-BD89-A70D6BBFCD8E}">
      <dgm:prSet/>
      <dgm:spPr/>
      <dgm:t>
        <a:bodyPr/>
        <a:lstStyle/>
        <a:p>
          <a:endParaRPr lang="en-IN"/>
        </a:p>
      </dgm:t>
    </dgm:pt>
    <dgm:pt modelId="{2E04F410-9D6E-4E5E-B5CA-0DDB0BD0A950}" type="sibTrans" cxnId="{0A7458A4-EF7D-4419-BD89-A70D6BBFCD8E}">
      <dgm:prSet/>
      <dgm:spPr/>
      <dgm:t>
        <a:bodyPr/>
        <a:lstStyle/>
        <a:p>
          <a:endParaRPr lang="en-IN"/>
        </a:p>
      </dgm:t>
    </dgm:pt>
    <dgm:pt modelId="{EC1CEB0E-E6AC-426D-A7FA-B647512E23AD}" type="pres">
      <dgm:prSet presAssocID="{E65E8B0D-8EFD-4024-BA6D-2CA1CB5E76FE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IN"/>
        </a:p>
      </dgm:t>
    </dgm:pt>
    <dgm:pt modelId="{E91C0546-9247-473B-8A1C-9F95E47DB70D}" type="pres">
      <dgm:prSet presAssocID="{12AA362E-1F32-409E-8900-0213CDE74B73}" presName="composite" presStyleCnt="0"/>
      <dgm:spPr/>
    </dgm:pt>
    <dgm:pt modelId="{64194D7B-42F3-413D-B083-6585DAF2925F}" type="pres">
      <dgm:prSet presAssocID="{12AA362E-1F32-409E-8900-0213CDE74B73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8E127244-4F22-4940-B5AE-E70C096F5622}" type="pres">
      <dgm:prSet presAssocID="{12AA362E-1F32-409E-8900-0213CDE74B73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149D6EFD-601E-40D7-88F6-EB0861F03A5F}" type="pres">
      <dgm:prSet presAssocID="{20D60716-A4B9-4F67-AE5B-AB545499E2B3}" presName="sp" presStyleCnt="0"/>
      <dgm:spPr/>
    </dgm:pt>
    <dgm:pt modelId="{65A9E1CB-D1DB-4B35-8A0C-3AD57FB6A6F0}" type="pres">
      <dgm:prSet presAssocID="{6CCA5B48-ED17-4169-8D25-1D2061F63F84}" presName="composite" presStyleCnt="0"/>
      <dgm:spPr/>
    </dgm:pt>
    <dgm:pt modelId="{E1AD312B-3DD2-4FD2-8660-A005F12B0295}" type="pres">
      <dgm:prSet presAssocID="{6CCA5B48-ED17-4169-8D25-1D2061F63F84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561727E2-00E9-4169-B71D-AF73E1ACE499}" type="pres">
      <dgm:prSet presAssocID="{6CCA5B48-ED17-4169-8D25-1D2061F63F84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38929942-1B42-493D-BA90-E0C5F16A7EE5}" type="pres">
      <dgm:prSet presAssocID="{8132F26F-99A0-4390-B677-CC9001230D61}" presName="sp" presStyleCnt="0"/>
      <dgm:spPr/>
    </dgm:pt>
    <dgm:pt modelId="{58D60728-44BC-4930-A11C-4239719E6488}" type="pres">
      <dgm:prSet presAssocID="{83651E8B-3FBB-41CB-B342-DE8842A9A5A7}" presName="composite" presStyleCnt="0"/>
      <dgm:spPr/>
    </dgm:pt>
    <dgm:pt modelId="{58F821D9-46A9-468D-ADB4-9FB3DC571603}" type="pres">
      <dgm:prSet presAssocID="{83651E8B-3FBB-41CB-B342-DE8842A9A5A7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C6702E0B-2318-47C3-8C71-3F9DD8E55CF3}" type="pres">
      <dgm:prSet presAssocID="{83651E8B-3FBB-41CB-B342-DE8842A9A5A7}" presName="descendantText" presStyleLbl="alignAcc1" presStyleIdx="2" presStyleCnt="5" custLinFactNeighborX="629" custLinFactNeighborY="7153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4A751F18-9B28-4E7F-8DB4-2D0AEBB45238}" type="pres">
      <dgm:prSet presAssocID="{AB5C3B9F-DD39-4833-BDF6-FE5EC694D760}" presName="sp" presStyleCnt="0"/>
      <dgm:spPr/>
    </dgm:pt>
    <dgm:pt modelId="{3611932A-5642-4C48-A787-79B6EAB580EE}" type="pres">
      <dgm:prSet presAssocID="{1B87E89C-077C-457E-9D74-1ADC235DA5CD}" presName="composite" presStyleCnt="0"/>
      <dgm:spPr/>
    </dgm:pt>
    <dgm:pt modelId="{339760A4-DF56-47C3-9B84-8511DA20736D}" type="pres">
      <dgm:prSet presAssocID="{1B87E89C-077C-457E-9D74-1ADC235DA5CD}" presName="parentText" presStyleLbl="align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D88F3A1A-BF91-47B0-87D6-59665287BC1D}" type="pres">
      <dgm:prSet presAssocID="{1B87E89C-077C-457E-9D74-1ADC235DA5CD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3DF244A5-82B6-4B92-8F86-A032AEDCF863}" type="pres">
      <dgm:prSet presAssocID="{7BA9A576-9449-4498-8D8C-0917793A1183}" presName="sp" presStyleCnt="0"/>
      <dgm:spPr/>
    </dgm:pt>
    <dgm:pt modelId="{A8D5CAC7-9CAF-43BE-BA9C-A22CB7E8971E}" type="pres">
      <dgm:prSet presAssocID="{5D73B4A6-2B8B-4799-9A44-3E3BBE0E952C}" presName="composite" presStyleCnt="0"/>
      <dgm:spPr/>
    </dgm:pt>
    <dgm:pt modelId="{71C7F842-A956-406A-BB0F-D3049A72F120}" type="pres">
      <dgm:prSet presAssocID="{5D73B4A6-2B8B-4799-9A44-3E3BBE0E952C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IN"/>
        </a:p>
      </dgm:t>
    </dgm:pt>
    <dgm:pt modelId="{FBC85888-E297-40C0-B470-6F32EF566EFC}" type="pres">
      <dgm:prSet presAssocID="{5D73B4A6-2B8B-4799-9A44-3E3BBE0E952C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en-IN"/>
        </a:p>
      </dgm:t>
    </dgm:pt>
  </dgm:ptLst>
  <dgm:cxnLst>
    <dgm:cxn modelId="{69A148D5-AF11-4402-BD1A-17E88A7E19C6}" type="presOf" srcId="{12AA362E-1F32-409E-8900-0213CDE74B73}" destId="{64194D7B-42F3-413D-B083-6585DAF2925F}" srcOrd="0" destOrd="0" presId="urn:microsoft.com/office/officeart/2005/8/layout/chevron2"/>
    <dgm:cxn modelId="{DC002FE1-D599-4968-91B9-9AF2524752E6}" srcId="{E65E8B0D-8EFD-4024-BA6D-2CA1CB5E76FE}" destId="{12AA362E-1F32-409E-8900-0213CDE74B73}" srcOrd="0" destOrd="0" parTransId="{7515776C-4AD5-4282-8FFD-DB76EAF1EB95}" sibTransId="{20D60716-A4B9-4F67-AE5B-AB545499E2B3}"/>
    <dgm:cxn modelId="{206A000A-F9A6-4D74-8A98-D4E556F7FB15}" type="presOf" srcId="{54DD1824-F35E-4706-9B89-9453DF771004}" destId="{C6702E0B-2318-47C3-8C71-3F9DD8E55CF3}" srcOrd="0" destOrd="0" presId="urn:microsoft.com/office/officeart/2005/8/layout/chevron2"/>
    <dgm:cxn modelId="{5B56CC19-A285-481D-81F6-C4CA2B63A760}" type="presOf" srcId="{6CCA5B48-ED17-4169-8D25-1D2061F63F84}" destId="{E1AD312B-3DD2-4FD2-8660-A005F12B0295}" srcOrd="0" destOrd="0" presId="urn:microsoft.com/office/officeart/2005/8/layout/chevron2"/>
    <dgm:cxn modelId="{E30E3AD0-0333-4E2D-AD2A-C5ED739806CF}" srcId="{83651E8B-3FBB-41CB-B342-DE8842A9A5A7}" destId="{54DD1824-F35E-4706-9B89-9453DF771004}" srcOrd="0" destOrd="0" parTransId="{E0DAF5B4-4029-4284-B01A-C6A2253E0876}" sibTransId="{23FD0BB7-BB10-4A6A-BFC4-08220E0F560F}"/>
    <dgm:cxn modelId="{B9FE6520-5226-46F2-A872-9CE18808A6EC}" type="presOf" srcId="{E65E8B0D-8EFD-4024-BA6D-2CA1CB5E76FE}" destId="{EC1CEB0E-E6AC-426D-A7FA-B647512E23AD}" srcOrd="0" destOrd="0" presId="urn:microsoft.com/office/officeart/2005/8/layout/chevron2"/>
    <dgm:cxn modelId="{0775653C-2236-4465-84E1-C10AE943AC68}" type="presOf" srcId="{1B87E89C-077C-457E-9D74-1ADC235DA5CD}" destId="{339760A4-DF56-47C3-9B84-8511DA20736D}" srcOrd="0" destOrd="0" presId="urn:microsoft.com/office/officeart/2005/8/layout/chevron2"/>
    <dgm:cxn modelId="{41753732-4B37-47C4-B7C8-08514EFBC785}" type="presOf" srcId="{988803AA-FDFD-4316-A6D3-CE7C542385B2}" destId="{8E127244-4F22-4940-B5AE-E70C096F5622}" srcOrd="0" destOrd="0" presId="urn:microsoft.com/office/officeart/2005/8/layout/chevron2"/>
    <dgm:cxn modelId="{6784C514-C44A-4BE6-8989-333129A25DB9}" srcId="{E65E8B0D-8EFD-4024-BA6D-2CA1CB5E76FE}" destId="{6CCA5B48-ED17-4169-8D25-1D2061F63F84}" srcOrd="1" destOrd="0" parTransId="{2D4B7AB0-58A3-48F2-BA5E-AB4B0E84449C}" sibTransId="{8132F26F-99A0-4390-B677-CC9001230D61}"/>
    <dgm:cxn modelId="{91FA5EC3-3B86-469D-90B1-3C5C203330B4}" type="presOf" srcId="{1EDD7DC4-0DAE-4674-A848-A015888DA5AF}" destId="{FBC85888-E297-40C0-B470-6F32EF566EFC}" srcOrd="0" destOrd="0" presId="urn:microsoft.com/office/officeart/2005/8/layout/chevron2"/>
    <dgm:cxn modelId="{89192B1C-84A6-4819-9656-A5A008EC78E3}" type="presOf" srcId="{F89C4D1E-45E1-46F9-BB85-06B43CA28E2E}" destId="{D88F3A1A-BF91-47B0-87D6-59665287BC1D}" srcOrd="0" destOrd="0" presId="urn:microsoft.com/office/officeart/2005/8/layout/chevron2"/>
    <dgm:cxn modelId="{BC68BC6F-007F-4AC3-81EE-48F6A6A19703}" srcId="{12AA362E-1F32-409E-8900-0213CDE74B73}" destId="{988803AA-FDFD-4316-A6D3-CE7C542385B2}" srcOrd="0" destOrd="0" parTransId="{0D31409B-7C8D-4F8F-9153-CC4C66A823AD}" sibTransId="{648442C8-7309-4B00-BE9D-80878B31A739}"/>
    <dgm:cxn modelId="{131E1710-9960-4689-9942-E6D889A4D03C}" srcId="{E65E8B0D-8EFD-4024-BA6D-2CA1CB5E76FE}" destId="{1B87E89C-077C-457E-9D74-1ADC235DA5CD}" srcOrd="3" destOrd="0" parTransId="{811E2658-0E1A-4BCB-8AA3-FD7090844849}" sibTransId="{7BA9A576-9449-4498-8D8C-0917793A1183}"/>
    <dgm:cxn modelId="{37A68EAC-9246-44CA-B19B-53EDD45537B0}" type="presOf" srcId="{E7ED34F9-FD94-48D5-830B-5EDE9DD68AF4}" destId="{561727E2-00E9-4169-B71D-AF73E1ACE499}" srcOrd="0" destOrd="0" presId="urn:microsoft.com/office/officeart/2005/8/layout/chevron2"/>
    <dgm:cxn modelId="{0A7458A4-EF7D-4419-BD89-A70D6BBFCD8E}" srcId="{5D73B4A6-2B8B-4799-9A44-3E3BBE0E952C}" destId="{1EDD7DC4-0DAE-4674-A848-A015888DA5AF}" srcOrd="0" destOrd="0" parTransId="{DEF09303-BA25-4E02-9D9B-3A0A0BA28926}" sibTransId="{2E04F410-9D6E-4E5E-B5CA-0DDB0BD0A950}"/>
    <dgm:cxn modelId="{FFD333A5-87DB-431E-9798-63EF2FC07DC0}" srcId="{1B87E89C-077C-457E-9D74-1ADC235DA5CD}" destId="{F89C4D1E-45E1-46F9-BB85-06B43CA28E2E}" srcOrd="0" destOrd="0" parTransId="{C2D287C3-2140-4FD6-AC9C-E088C4D50350}" sibTransId="{77B8D618-7218-40B2-B28E-E01B9C4FFF63}"/>
    <dgm:cxn modelId="{7F27B0FD-8983-4F4D-B682-238014475DE9}" srcId="{6CCA5B48-ED17-4169-8D25-1D2061F63F84}" destId="{E7ED34F9-FD94-48D5-830B-5EDE9DD68AF4}" srcOrd="0" destOrd="0" parTransId="{105FDD76-0F0F-426A-877B-7D9BD27F5D8A}" sibTransId="{42779853-2531-445F-ABB0-87DFD17F8A96}"/>
    <dgm:cxn modelId="{3A3B1F19-6B3D-49F9-82BD-8019610ACF6F}" type="presOf" srcId="{5D73B4A6-2B8B-4799-9A44-3E3BBE0E952C}" destId="{71C7F842-A956-406A-BB0F-D3049A72F120}" srcOrd="0" destOrd="0" presId="urn:microsoft.com/office/officeart/2005/8/layout/chevron2"/>
    <dgm:cxn modelId="{1D9B9C5A-4978-48E0-90A6-3489972AD8C6}" type="presOf" srcId="{83651E8B-3FBB-41CB-B342-DE8842A9A5A7}" destId="{58F821D9-46A9-468D-ADB4-9FB3DC571603}" srcOrd="0" destOrd="0" presId="urn:microsoft.com/office/officeart/2005/8/layout/chevron2"/>
    <dgm:cxn modelId="{A2AABA7B-C6A4-4136-930B-E11B3C48EE79}" srcId="{E65E8B0D-8EFD-4024-BA6D-2CA1CB5E76FE}" destId="{83651E8B-3FBB-41CB-B342-DE8842A9A5A7}" srcOrd="2" destOrd="0" parTransId="{A6D4A6D3-4029-48A8-A696-420E9A8A2361}" sibTransId="{AB5C3B9F-DD39-4833-BDF6-FE5EC694D760}"/>
    <dgm:cxn modelId="{B062FDE4-7DCD-46D1-93A3-2CA704D66343}" srcId="{E65E8B0D-8EFD-4024-BA6D-2CA1CB5E76FE}" destId="{5D73B4A6-2B8B-4799-9A44-3E3BBE0E952C}" srcOrd="4" destOrd="0" parTransId="{16887888-076C-4B1D-A8B8-465591B68E7E}" sibTransId="{BF45C6C0-FFA7-44FE-AEB9-F56F27B01982}"/>
    <dgm:cxn modelId="{6D6B773B-A409-4039-84AD-EFAA40056026}" type="presParOf" srcId="{EC1CEB0E-E6AC-426D-A7FA-B647512E23AD}" destId="{E91C0546-9247-473B-8A1C-9F95E47DB70D}" srcOrd="0" destOrd="0" presId="urn:microsoft.com/office/officeart/2005/8/layout/chevron2"/>
    <dgm:cxn modelId="{327C9627-9808-4FE9-A36E-B9C81774DFB9}" type="presParOf" srcId="{E91C0546-9247-473B-8A1C-9F95E47DB70D}" destId="{64194D7B-42F3-413D-B083-6585DAF2925F}" srcOrd="0" destOrd="0" presId="urn:microsoft.com/office/officeart/2005/8/layout/chevron2"/>
    <dgm:cxn modelId="{68F0A817-FFE0-4566-94B2-3CAA9860AE8E}" type="presParOf" srcId="{E91C0546-9247-473B-8A1C-9F95E47DB70D}" destId="{8E127244-4F22-4940-B5AE-E70C096F5622}" srcOrd="1" destOrd="0" presId="urn:microsoft.com/office/officeart/2005/8/layout/chevron2"/>
    <dgm:cxn modelId="{662FD1E5-95E3-4BCD-81C8-E0C2AD6F988F}" type="presParOf" srcId="{EC1CEB0E-E6AC-426D-A7FA-B647512E23AD}" destId="{149D6EFD-601E-40D7-88F6-EB0861F03A5F}" srcOrd="1" destOrd="0" presId="urn:microsoft.com/office/officeart/2005/8/layout/chevron2"/>
    <dgm:cxn modelId="{E54D8C67-B6D5-416C-95CB-A57E43D58E63}" type="presParOf" srcId="{EC1CEB0E-E6AC-426D-A7FA-B647512E23AD}" destId="{65A9E1CB-D1DB-4B35-8A0C-3AD57FB6A6F0}" srcOrd="2" destOrd="0" presId="urn:microsoft.com/office/officeart/2005/8/layout/chevron2"/>
    <dgm:cxn modelId="{FF468052-78C6-4263-80B1-C115407D2658}" type="presParOf" srcId="{65A9E1CB-D1DB-4B35-8A0C-3AD57FB6A6F0}" destId="{E1AD312B-3DD2-4FD2-8660-A005F12B0295}" srcOrd="0" destOrd="0" presId="urn:microsoft.com/office/officeart/2005/8/layout/chevron2"/>
    <dgm:cxn modelId="{C479D24A-9C5A-4C48-BBEB-5B93BFA47D9E}" type="presParOf" srcId="{65A9E1CB-D1DB-4B35-8A0C-3AD57FB6A6F0}" destId="{561727E2-00E9-4169-B71D-AF73E1ACE499}" srcOrd="1" destOrd="0" presId="urn:microsoft.com/office/officeart/2005/8/layout/chevron2"/>
    <dgm:cxn modelId="{48AD0EAC-76C0-4374-BD22-022702A3656B}" type="presParOf" srcId="{EC1CEB0E-E6AC-426D-A7FA-B647512E23AD}" destId="{38929942-1B42-493D-BA90-E0C5F16A7EE5}" srcOrd="3" destOrd="0" presId="urn:microsoft.com/office/officeart/2005/8/layout/chevron2"/>
    <dgm:cxn modelId="{1599DC27-2D5F-4DF8-B13C-E7782FEA0074}" type="presParOf" srcId="{EC1CEB0E-E6AC-426D-A7FA-B647512E23AD}" destId="{58D60728-44BC-4930-A11C-4239719E6488}" srcOrd="4" destOrd="0" presId="urn:microsoft.com/office/officeart/2005/8/layout/chevron2"/>
    <dgm:cxn modelId="{DFBDFCA9-8425-42FF-A083-244B5ABCA0E3}" type="presParOf" srcId="{58D60728-44BC-4930-A11C-4239719E6488}" destId="{58F821D9-46A9-468D-ADB4-9FB3DC571603}" srcOrd="0" destOrd="0" presId="urn:microsoft.com/office/officeart/2005/8/layout/chevron2"/>
    <dgm:cxn modelId="{67D0631F-8997-4872-86EC-9BF91E46EBEC}" type="presParOf" srcId="{58D60728-44BC-4930-A11C-4239719E6488}" destId="{C6702E0B-2318-47C3-8C71-3F9DD8E55CF3}" srcOrd="1" destOrd="0" presId="urn:microsoft.com/office/officeart/2005/8/layout/chevron2"/>
    <dgm:cxn modelId="{C205987C-1AAA-43F0-8F70-D786493AE080}" type="presParOf" srcId="{EC1CEB0E-E6AC-426D-A7FA-B647512E23AD}" destId="{4A751F18-9B28-4E7F-8DB4-2D0AEBB45238}" srcOrd="5" destOrd="0" presId="urn:microsoft.com/office/officeart/2005/8/layout/chevron2"/>
    <dgm:cxn modelId="{6DFDE963-BBA5-46FE-8CA1-B45C418351C9}" type="presParOf" srcId="{EC1CEB0E-E6AC-426D-A7FA-B647512E23AD}" destId="{3611932A-5642-4C48-A787-79B6EAB580EE}" srcOrd="6" destOrd="0" presId="urn:microsoft.com/office/officeart/2005/8/layout/chevron2"/>
    <dgm:cxn modelId="{C64D77BF-C6DA-4BD0-A230-2E1F060A74B2}" type="presParOf" srcId="{3611932A-5642-4C48-A787-79B6EAB580EE}" destId="{339760A4-DF56-47C3-9B84-8511DA20736D}" srcOrd="0" destOrd="0" presId="urn:microsoft.com/office/officeart/2005/8/layout/chevron2"/>
    <dgm:cxn modelId="{D05B0ED8-35E3-44B2-B349-1CCA297F3D92}" type="presParOf" srcId="{3611932A-5642-4C48-A787-79B6EAB580EE}" destId="{D88F3A1A-BF91-47B0-87D6-59665287BC1D}" srcOrd="1" destOrd="0" presId="urn:microsoft.com/office/officeart/2005/8/layout/chevron2"/>
    <dgm:cxn modelId="{90895248-82D0-4A1D-BD11-F2F786AD48F5}" type="presParOf" srcId="{EC1CEB0E-E6AC-426D-A7FA-B647512E23AD}" destId="{3DF244A5-82B6-4B92-8F86-A032AEDCF863}" srcOrd="7" destOrd="0" presId="urn:microsoft.com/office/officeart/2005/8/layout/chevron2"/>
    <dgm:cxn modelId="{CA65E67C-BEE2-40B0-B54A-59E478772EB3}" type="presParOf" srcId="{EC1CEB0E-E6AC-426D-A7FA-B647512E23AD}" destId="{A8D5CAC7-9CAF-43BE-BA9C-A22CB7E8971E}" srcOrd="8" destOrd="0" presId="urn:microsoft.com/office/officeart/2005/8/layout/chevron2"/>
    <dgm:cxn modelId="{D6CFC998-85F8-4380-BE2C-903584D8885B}" type="presParOf" srcId="{A8D5CAC7-9CAF-43BE-BA9C-A22CB7E8971E}" destId="{71C7F842-A956-406A-BB0F-D3049A72F120}" srcOrd="0" destOrd="0" presId="urn:microsoft.com/office/officeart/2005/8/layout/chevron2"/>
    <dgm:cxn modelId="{4E3D1993-C2B0-4209-A171-E4CC99CE9E97}" type="presParOf" srcId="{A8D5CAC7-9CAF-43BE-BA9C-A22CB7E8971E}" destId="{FBC85888-E297-40C0-B470-6F32EF566EFC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4194D7B-42F3-413D-B083-6585DAF2925F}">
      <dsp:nvSpPr>
        <dsp:cNvPr id="0" name=""/>
        <dsp:cNvSpPr/>
      </dsp:nvSpPr>
      <dsp:spPr>
        <a:xfrm rot="5400000">
          <a:off x="-136158" y="137893"/>
          <a:ext cx="907720" cy="63540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1.</a:t>
          </a:r>
          <a:endParaRPr lang="en-IN" sz="1700" kern="1200" dirty="0"/>
        </a:p>
      </dsp:txBody>
      <dsp:txXfrm rot="-5400000">
        <a:off x="0" y="319437"/>
        <a:ext cx="635404" cy="272316"/>
      </dsp:txXfrm>
    </dsp:sp>
    <dsp:sp modelId="{8E127244-4F22-4940-B5AE-E70C096F5622}">
      <dsp:nvSpPr>
        <dsp:cNvPr id="0" name=""/>
        <dsp:cNvSpPr/>
      </dsp:nvSpPr>
      <dsp:spPr>
        <a:xfrm rot="5400000">
          <a:off x="4816650" y="-4179510"/>
          <a:ext cx="590018" cy="895250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3400" kern="1200" dirty="0" smtClean="0">
              <a:latin typeface="+mj-lt"/>
            </a:rPr>
            <a:t>Hindi Text Document</a:t>
          </a:r>
          <a:endParaRPr lang="en-IN" sz="3400" kern="1200" dirty="0">
            <a:latin typeface="+mj-lt"/>
          </a:endParaRPr>
        </a:p>
      </dsp:txBody>
      <dsp:txXfrm rot="-5400000">
        <a:off x="635405" y="30537"/>
        <a:ext cx="8923707" cy="532414"/>
      </dsp:txXfrm>
    </dsp:sp>
    <dsp:sp modelId="{E1AD312B-3DD2-4FD2-8660-A005F12B0295}">
      <dsp:nvSpPr>
        <dsp:cNvPr id="0" name=""/>
        <dsp:cNvSpPr/>
      </dsp:nvSpPr>
      <dsp:spPr>
        <a:xfrm rot="5400000">
          <a:off x="-136158" y="925948"/>
          <a:ext cx="907720" cy="63540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2.</a:t>
          </a:r>
          <a:endParaRPr lang="en-IN" sz="1700" kern="1200" dirty="0"/>
        </a:p>
      </dsp:txBody>
      <dsp:txXfrm rot="-5400000">
        <a:off x="0" y="1107492"/>
        <a:ext cx="635404" cy="272316"/>
      </dsp:txXfrm>
    </dsp:sp>
    <dsp:sp modelId="{561727E2-00E9-4169-B71D-AF73E1ACE499}">
      <dsp:nvSpPr>
        <dsp:cNvPr id="0" name=""/>
        <dsp:cNvSpPr/>
      </dsp:nvSpPr>
      <dsp:spPr>
        <a:xfrm rot="5400000">
          <a:off x="4816650" y="-3391455"/>
          <a:ext cx="590018" cy="895250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3400" kern="1200" dirty="0" smtClean="0"/>
            <a:t>Preprocessing</a:t>
          </a:r>
          <a:endParaRPr lang="en-IN" sz="3400" kern="1200" dirty="0"/>
        </a:p>
      </dsp:txBody>
      <dsp:txXfrm rot="-5400000">
        <a:off x="635405" y="818592"/>
        <a:ext cx="8923707" cy="532414"/>
      </dsp:txXfrm>
    </dsp:sp>
    <dsp:sp modelId="{58F821D9-46A9-468D-ADB4-9FB3DC571603}">
      <dsp:nvSpPr>
        <dsp:cNvPr id="0" name=""/>
        <dsp:cNvSpPr/>
      </dsp:nvSpPr>
      <dsp:spPr>
        <a:xfrm rot="5400000">
          <a:off x="-136158" y="1714004"/>
          <a:ext cx="907720" cy="63540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3.</a:t>
          </a:r>
          <a:endParaRPr lang="en-IN" sz="1700" kern="1200" dirty="0"/>
        </a:p>
      </dsp:txBody>
      <dsp:txXfrm rot="-5400000">
        <a:off x="0" y="1895548"/>
        <a:ext cx="635404" cy="272316"/>
      </dsp:txXfrm>
    </dsp:sp>
    <dsp:sp modelId="{C6702E0B-2318-47C3-8C71-3F9DD8E55CF3}">
      <dsp:nvSpPr>
        <dsp:cNvPr id="0" name=""/>
        <dsp:cNvSpPr/>
      </dsp:nvSpPr>
      <dsp:spPr>
        <a:xfrm rot="5400000">
          <a:off x="4816650" y="-2561195"/>
          <a:ext cx="590018" cy="895250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3400" kern="1200" dirty="0" smtClean="0"/>
            <a:t>Extracting sentence features</a:t>
          </a:r>
          <a:endParaRPr lang="en-IN" sz="3400" kern="1200" dirty="0"/>
        </a:p>
      </dsp:txBody>
      <dsp:txXfrm rot="-5400000">
        <a:off x="635405" y="1648852"/>
        <a:ext cx="8923707" cy="532414"/>
      </dsp:txXfrm>
    </dsp:sp>
    <dsp:sp modelId="{339760A4-DF56-47C3-9B84-8511DA20736D}">
      <dsp:nvSpPr>
        <dsp:cNvPr id="0" name=""/>
        <dsp:cNvSpPr/>
      </dsp:nvSpPr>
      <dsp:spPr>
        <a:xfrm rot="5400000">
          <a:off x="-136158" y="2502059"/>
          <a:ext cx="907720" cy="63540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4.</a:t>
          </a:r>
          <a:endParaRPr lang="en-IN" sz="1700" kern="1200" dirty="0"/>
        </a:p>
      </dsp:txBody>
      <dsp:txXfrm rot="-5400000">
        <a:off x="0" y="2683603"/>
        <a:ext cx="635404" cy="272316"/>
      </dsp:txXfrm>
    </dsp:sp>
    <dsp:sp modelId="{D88F3A1A-BF91-47B0-87D6-59665287BC1D}">
      <dsp:nvSpPr>
        <dsp:cNvPr id="0" name=""/>
        <dsp:cNvSpPr/>
      </dsp:nvSpPr>
      <dsp:spPr>
        <a:xfrm rot="5400000">
          <a:off x="4816650" y="-1815343"/>
          <a:ext cx="590018" cy="895250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3400" kern="1200" dirty="0" smtClean="0"/>
            <a:t>Sentence Ranking</a:t>
          </a:r>
          <a:endParaRPr lang="en-IN" sz="3400" kern="1200" dirty="0"/>
        </a:p>
      </dsp:txBody>
      <dsp:txXfrm rot="-5400000">
        <a:off x="635405" y="2394704"/>
        <a:ext cx="8923707" cy="532414"/>
      </dsp:txXfrm>
    </dsp:sp>
    <dsp:sp modelId="{71C7F842-A956-406A-BB0F-D3049A72F120}">
      <dsp:nvSpPr>
        <dsp:cNvPr id="0" name=""/>
        <dsp:cNvSpPr/>
      </dsp:nvSpPr>
      <dsp:spPr>
        <a:xfrm rot="5400000">
          <a:off x="-136158" y="3290115"/>
          <a:ext cx="907720" cy="63540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N" sz="1700" kern="1200" dirty="0" smtClean="0"/>
            <a:t>5.</a:t>
          </a:r>
          <a:endParaRPr lang="en-IN" sz="1700" kern="1200" dirty="0"/>
        </a:p>
      </dsp:txBody>
      <dsp:txXfrm rot="-5400000">
        <a:off x="0" y="3471659"/>
        <a:ext cx="635404" cy="272316"/>
      </dsp:txXfrm>
    </dsp:sp>
    <dsp:sp modelId="{FBC85888-E297-40C0-B470-6F32EF566EFC}">
      <dsp:nvSpPr>
        <dsp:cNvPr id="0" name=""/>
        <dsp:cNvSpPr/>
      </dsp:nvSpPr>
      <dsp:spPr>
        <a:xfrm rot="5400000">
          <a:off x="4816650" y="-1027288"/>
          <a:ext cx="590018" cy="8952509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808" tIns="21590" rIns="21590" bIns="21590" numCol="1" spcCol="1270" anchor="ctr" anchorCtr="0">
          <a:noAutofit/>
        </a:bodyPr>
        <a:lstStyle/>
        <a:p>
          <a:pPr marL="285750" lvl="1" indent="-285750" algn="l" defTabSz="1511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IN" sz="3400" kern="1200" dirty="0" smtClean="0"/>
            <a:t>Summary</a:t>
          </a:r>
          <a:endParaRPr lang="en-IN" sz="3400" kern="1200" dirty="0"/>
        </a:p>
      </dsp:txBody>
      <dsp:txXfrm rot="-5400000">
        <a:off x="635405" y="3182759"/>
        <a:ext cx="8923707" cy="5324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F6FBF0-6C8F-4F11-A927-2454739386BB}" type="datetimeFigureOut">
              <a:rPr lang="en-IN" smtClean="0"/>
              <a:t>03-05-2018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7749F7-0AAB-48DB-A19C-85F2FE20F36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69964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7749F7-0AAB-48DB-A19C-85F2FE20F365}" type="slidenum">
              <a:rPr lang="en-IN" smtClean="0"/>
              <a:t>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0682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5/3/2018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36653" y="3464282"/>
            <a:ext cx="9489701" cy="1257898"/>
          </a:xfrm>
          <a:noFill/>
          <a:ln>
            <a:noFill/>
          </a:ln>
        </p:spPr>
        <p:txBody>
          <a:bodyPr/>
          <a:lstStyle/>
          <a:p>
            <a:r>
              <a:rPr lang="en-IN" sz="4800" dirty="0" smtClean="0"/>
              <a:t>HINDI TEXT </a:t>
            </a:r>
            <a:r>
              <a:rPr lang="en-IN" sz="4800" dirty="0" smtClean="0"/>
              <a:t>SUMMERIZATION USING NUMERICAL METHODS </a:t>
            </a:r>
            <a:endParaRPr lang="en-IN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0514" y="5700066"/>
            <a:ext cx="4386115" cy="901861"/>
          </a:xfrm>
        </p:spPr>
        <p:txBody>
          <a:bodyPr/>
          <a:lstStyle/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/>
              <a:t>Abhishek Kumar (CSE - 10114008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IN" dirty="0" smtClean="0"/>
              <a:t> </a:t>
            </a:r>
            <a:r>
              <a:rPr lang="en-IN" dirty="0" err="1" smtClean="0"/>
              <a:t>Nishant</a:t>
            </a:r>
            <a:r>
              <a:rPr lang="en-IN" dirty="0" smtClean="0"/>
              <a:t> Kumar   (CSE – 10114017)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394" y="59451"/>
            <a:ext cx="2188435" cy="25644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418115" y="5238400"/>
            <a:ext cx="25662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 smtClean="0"/>
              <a:t>Presented by:</a:t>
            </a:r>
            <a:endParaRPr lang="en-IN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859222" y="5238401"/>
            <a:ext cx="24928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000" dirty="0" smtClean="0"/>
              <a:t>Guided </a:t>
            </a:r>
            <a:r>
              <a:rPr lang="en-IN" sz="2000" dirty="0" smtClean="0"/>
              <a:t>by :</a:t>
            </a:r>
            <a:endParaRPr lang="en-IN" sz="20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367966" y="5638511"/>
            <a:ext cx="2644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 smtClean="0"/>
              <a:t>Dr.</a:t>
            </a:r>
            <a:r>
              <a:rPr lang="en-IN" dirty="0" smtClean="0"/>
              <a:t> </a:t>
            </a:r>
            <a:r>
              <a:rPr lang="en-IN" dirty="0" smtClean="0"/>
              <a:t>Sanjay </a:t>
            </a:r>
            <a:r>
              <a:rPr lang="en-IN" dirty="0" err="1" smtClean="0"/>
              <a:t>Chatterji</a:t>
            </a:r>
            <a:endParaRPr lang="en-IN" dirty="0"/>
          </a:p>
        </p:txBody>
      </p:sp>
      <p:sp>
        <p:nvSpPr>
          <p:cNvPr id="4" name="Rectangle 3"/>
          <p:cNvSpPr/>
          <p:nvPr/>
        </p:nvSpPr>
        <p:spPr>
          <a:xfrm>
            <a:off x="1454230" y="509627"/>
            <a:ext cx="9927770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lgerian" panose="04020705040A02060702" pitchFamily="82" charset="0"/>
              </a:rPr>
              <a:t>Final Year Project </a:t>
            </a:r>
          </a:p>
          <a:p>
            <a:pPr algn="ctr"/>
            <a:r>
              <a:rPr lang="en-US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lgerian" panose="04020705040A02060702" pitchFamily="82" charset="0"/>
              </a:rPr>
              <a:t>Presentation</a:t>
            </a:r>
            <a:endParaRPr lang="en-US" sz="5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Algerian" panose="04020705040A02060702" pitchFamily="82" charset="0"/>
            </a:endParaRPr>
          </a:p>
          <a:p>
            <a:pPr algn="ctr"/>
            <a:r>
              <a:rPr lang="en-US" sz="5400" b="1" cap="none" spc="0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Algerian" panose="04020705040A02060702" pitchFamily="82" charset="0"/>
              </a:rPr>
              <a:t>on</a:t>
            </a:r>
            <a:endParaRPr lang="en-US" sz="5400" b="1" cap="none" spc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59222" y="6038621"/>
            <a:ext cx="249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dirty="0" smtClean="0"/>
              <a:t>Co-Guided by :</a:t>
            </a:r>
            <a:endParaRPr lang="en-IN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1408647" y="6407953"/>
            <a:ext cx="2644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 smtClean="0"/>
              <a:t>Dr</a:t>
            </a:r>
            <a:r>
              <a:rPr lang="en-IN" dirty="0" err="1" smtClean="0"/>
              <a:t>.</a:t>
            </a:r>
            <a:r>
              <a:rPr lang="en-IN" dirty="0"/>
              <a:t> </a:t>
            </a:r>
            <a:r>
              <a:rPr lang="en-IN" dirty="0" err="1" smtClean="0"/>
              <a:t>Manjira</a:t>
            </a:r>
            <a:r>
              <a:rPr lang="en-IN" dirty="0" smtClean="0"/>
              <a:t> Sinha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065927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98171" y="2537926"/>
            <a:ext cx="94425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Most of the work has been done on text summarization on European </a:t>
            </a:r>
            <a:r>
              <a:rPr lang="en-US" sz="2400" dirty="0" err="1" smtClean="0"/>
              <a:t>languagues</a:t>
            </a:r>
            <a:r>
              <a:rPr lang="en-US" sz="2400" dirty="0" smtClean="0"/>
              <a:t> like English, Swedish etc. but some challenges are still open for other languages of world.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698171" y="3974841"/>
            <a:ext cx="894805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Lots of libraries are already available for English language for preprocessing and processing the document but for Hindi it’s not the case.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89591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our proposed system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642188" y="2696547"/>
            <a:ext cx="93306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smtClean="0"/>
              <a:t>We are summarizing the text document using numerical methods, so we don’t need any previous data for summarization.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679510" y="4441371"/>
            <a:ext cx="884542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/>
              <a:t>We can use this model for any language too with slight changes in preprocessing step.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38724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659987" y="2715065"/>
            <a:ext cx="953789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smtClean="0"/>
              <a:t>   We Will add more features like : 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US" sz="2400" dirty="0" smtClean="0"/>
              <a:t>Proper Noun, Upper-case Feature, Font-based Feature.</a:t>
            </a:r>
            <a:endParaRPr lang="en-IN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659987" y="4037428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smtClean="0"/>
              <a:t>   To optimize our </a:t>
            </a:r>
            <a:r>
              <a:rPr lang="en-US" sz="2400" smtClean="0"/>
              <a:t>algorithm using</a:t>
            </a:r>
            <a:endParaRPr lang="en-US" sz="2400" dirty="0" smtClean="0"/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US" sz="2400" dirty="0" smtClean="0"/>
              <a:t>Artificial Neural Network (ANN)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00665" y="5598942"/>
            <a:ext cx="8792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smtClean="0"/>
              <a:t>   We will make a GUI based Software for better user experience.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444010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u="sng" dirty="0" smtClean="0"/>
              <a:t>References</a:t>
            </a:r>
            <a:endParaRPr lang="en-IN" u="sng" dirty="0"/>
          </a:p>
        </p:txBody>
      </p:sp>
      <p:sp>
        <p:nvSpPr>
          <p:cNvPr id="3" name="TextBox 2"/>
          <p:cNvSpPr txBox="1"/>
          <p:nvPr/>
        </p:nvSpPr>
        <p:spPr>
          <a:xfrm>
            <a:off x="1111347" y="2630657"/>
            <a:ext cx="1064924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Yihong Gong, Xin Liu </a:t>
            </a:r>
            <a:r>
              <a:rPr lang="en-US" dirty="0" smtClean="0"/>
              <a:t>: Generic </a:t>
            </a:r>
            <a:r>
              <a:rPr lang="en-US" dirty="0"/>
              <a:t>Text Summarization Using Relevance Measure and </a:t>
            </a:r>
            <a:r>
              <a:rPr lang="en-US" dirty="0" smtClean="0"/>
              <a:t>					   Latent </a:t>
            </a:r>
            <a:r>
              <a:rPr lang="en-US" dirty="0"/>
              <a:t>Semantic </a:t>
            </a:r>
            <a:r>
              <a:rPr lang="en-US" dirty="0" smtClean="0"/>
              <a:t>Analysis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Gunes Erkan</a:t>
            </a:r>
            <a:r>
              <a:rPr lang="en-US" dirty="0"/>
              <a:t>, Dragomir R. Radev </a:t>
            </a:r>
            <a:r>
              <a:rPr lang="en-US" dirty="0" smtClean="0"/>
              <a:t>:  LexRank - </a:t>
            </a:r>
            <a:r>
              <a:rPr lang="en-US" dirty="0"/>
              <a:t>Graph-based Lexical Centrality as </a:t>
            </a:r>
            <a:r>
              <a:rPr lang="en-US" dirty="0" smtClean="0"/>
              <a:t>					  Salience in Text </a:t>
            </a:r>
            <a:r>
              <a:rPr lang="en-US" dirty="0"/>
              <a:t>Summarization</a:t>
            </a:r>
          </a:p>
          <a:p>
            <a:r>
              <a:rPr lang="en-US" dirty="0" smtClean="0"/>
              <a:t>  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David Kirk </a:t>
            </a:r>
            <a:r>
              <a:rPr lang="en-US" dirty="0" smtClean="0"/>
              <a:t>Evans, </a:t>
            </a:r>
            <a:r>
              <a:rPr lang="en-US" dirty="0"/>
              <a:t>Judith L. </a:t>
            </a:r>
            <a:r>
              <a:rPr lang="en-US" dirty="0" err="1" smtClean="0"/>
              <a:t>Klavans</a:t>
            </a:r>
            <a:r>
              <a:rPr lang="en-US" dirty="0"/>
              <a:t>, Kathleen R. McKeown </a:t>
            </a:r>
            <a:r>
              <a:rPr lang="en-US" dirty="0" smtClean="0"/>
              <a:t>: Columbia </a:t>
            </a:r>
            <a:r>
              <a:rPr lang="en-US" dirty="0" err="1"/>
              <a:t>Newsblaster</a:t>
            </a:r>
            <a:r>
              <a:rPr lang="en-US" dirty="0"/>
              <a:t>: Multilingual </a:t>
            </a:r>
            <a:r>
              <a:rPr lang="en-US" dirty="0" smtClean="0"/>
              <a:t>					News </a:t>
            </a:r>
            <a:r>
              <a:rPr lang="en-US" dirty="0"/>
              <a:t>Summarization on the </a:t>
            </a:r>
            <a:r>
              <a:rPr lang="en-US" dirty="0" smtClean="0"/>
              <a:t>Web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 smtClean="0"/>
              <a:t>Algorithmia :   Introduction </a:t>
            </a:r>
            <a:r>
              <a:rPr lang="en-US" dirty="0"/>
              <a:t>to Automatic Text </a:t>
            </a:r>
            <a:r>
              <a:rPr lang="en-US" dirty="0" smtClean="0"/>
              <a:t>Summarization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dirty="0"/>
              <a:t>Wikipedia : </a:t>
            </a:r>
            <a:r>
              <a:rPr lang="en-US" dirty="0" err="1"/>
              <a:t>Automatic_summarization</a:t>
            </a: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128135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for your Attention</a:t>
            </a:r>
            <a:endParaRPr lang="en-IN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70" y="2832100"/>
            <a:ext cx="11335657" cy="3636963"/>
          </a:xfrm>
        </p:spPr>
      </p:pic>
      <p:sp>
        <p:nvSpPr>
          <p:cNvPr id="10" name="TextBox 9"/>
          <p:cNvSpPr txBox="1"/>
          <p:nvPr/>
        </p:nvSpPr>
        <p:spPr>
          <a:xfrm>
            <a:off x="7445830" y="4934857"/>
            <a:ext cx="43179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i-IN" sz="4000" dirty="0" smtClean="0"/>
              <a:t>धन्यवाद</a:t>
            </a:r>
            <a:r>
              <a:rPr lang="en-IN" sz="4000" dirty="0" smtClean="0"/>
              <a:t> !!</a:t>
            </a:r>
            <a:endParaRPr lang="en-IN" sz="40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0632" y="2237922"/>
            <a:ext cx="1727654" cy="1686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2186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dirty="0" smtClean="0"/>
              <a:t>Introduction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1899138" y="2306320"/>
            <a:ext cx="927061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u="sng" dirty="0" smtClean="0">
                <a:latin typeface="Helvetica" panose="020B0604020202030204" pitchFamily="34" charset="0"/>
              </a:rPr>
              <a:t>Text </a:t>
            </a:r>
            <a:r>
              <a:rPr lang="en-US" sz="2400" u="sng" dirty="0" smtClean="0">
                <a:latin typeface="Helvetica" panose="020B0604020202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Summarization</a:t>
            </a:r>
            <a:r>
              <a:rPr lang="en-US" sz="2400" dirty="0">
                <a:latin typeface="Helvetica" panose="020B0604020202030204" pitchFamily="34" charset="0"/>
              </a:rPr>
              <a:t> is an algorithm that extracts sentences from a text document, determines which are most important, and returns </a:t>
            </a:r>
            <a:r>
              <a:rPr lang="en-US" sz="2400" dirty="0" smtClean="0">
                <a:latin typeface="Helvetica" panose="020B0604020202030204" pitchFamily="34" charset="0"/>
              </a:rPr>
              <a:t>with short (usually half the size),</a:t>
            </a:r>
            <a:r>
              <a:rPr lang="en-US" sz="2400" dirty="0">
                <a:latin typeface="Helvetica" panose="020B0604020202030204" pitchFamily="34" charset="0"/>
              </a:rPr>
              <a:t> </a:t>
            </a:r>
            <a:r>
              <a:rPr lang="en-US" sz="2400" dirty="0" smtClean="0">
                <a:latin typeface="Helvetica" panose="020B0604020202030204" pitchFamily="34" charset="0"/>
              </a:rPr>
              <a:t>vital information in </a:t>
            </a:r>
            <a:r>
              <a:rPr lang="en-US" sz="2400" dirty="0">
                <a:latin typeface="Helvetica" panose="020B0604020202030204" pitchFamily="34" charset="0"/>
              </a:rPr>
              <a:t>a readable and structured way.</a:t>
            </a:r>
            <a:endParaRPr lang="en-IN" sz="2400" dirty="0">
              <a:latin typeface="Helvetica" panose="020B0604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899138" y="4349163"/>
            <a:ext cx="94828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>
                <a:latin typeface="Helvetica" panose="020B0604020202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It provides the reader with filtered description of source text and a non redundant presentation of facts found in the </a:t>
            </a:r>
            <a:r>
              <a:rPr lang="en-US" sz="2400" dirty="0" smtClean="0">
                <a:latin typeface="Helvetica" panose="020B060402020203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text.</a:t>
            </a:r>
            <a:endParaRPr lang="en-IN" sz="2400" dirty="0">
              <a:latin typeface="Helvetica" panose="020B060402020203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442984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dirty="0" smtClean="0"/>
              <a:t>Why we need Text-Summarization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2683306" y="2157179"/>
            <a:ext cx="915949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Helvetica" panose="020B0604020202030204" pitchFamily="34" charset="0"/>
              </a:rPr>
              <a:t>Business </a:t>
            </a:r>
            <a:r>
              <a:rPr lang="en-US" sz="2400" dirty="0">
                <a:latin typeface="Helvetica" panose="020B0604020202030204" pitchFamily="34" charset="0"/>
              </a:rPr>
              <a:t>leaders, </a:t>
            </a:r>
            <a:r>
              <a:rPr lang="en-US" sz="2400" dirty="0" smtClean="0">
                <a:latin typeface="Helvetica" panose="020B0604020202030204" pitchFamily="34" charset="0"/>
              </a:rPr>
              <a:t>analysts, students and </a:t>
            </a:r>
            <a:r>
              <a:rPr lang="en-US" sz="2400" dirty="0">
                <a:latin typeface="Helvetica" panose="020B0604020202030204" pitchFamily="34" charset="0"/>
              </a:rPr>
              <a:t>academic researchers need to </a:t>
            </a:r>
            <a:r>
              <a:rPr lang="en-US" sz="2400" dirty="0" smtClean="0">
                <a:latin typeface="Helvetica" panose="020B0604020202030204" pitchFamily="34" charset="0"/>
              </a:rPr>
              <a:t>go </a:t>
            </a:r>
            <a:r>
              <a:rPr lang="en-US" sz="2400" dirty="0">
                <a:latin typeface="Helvetica" panose="020B0604020202030204" pitchFamily="34" charset="0"/>
              </a:rPr>
              <a:t>through huge numbers of documents every day to keep ahead, and a large portion of their time is spent just figuring out what document is relevant and what </a:t>
            </a:r>
            <a:r>
              <a:rPr lang="en-US" sz="2400" dirty="0" smtClean="0">
                <a:latin typeface="Helvetica" panose="020B0604020202030204" pitchFamily="34" charset="0"/>
              </a:rPr>
              <a:t>isn’t.+</a:t>
            </a:r>
            <a:endParaRPr lang="en-IN" sz="2400" dirty="0">
              <a:latin typeface="Helvetica" panose="020B0604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683306" y="3968184"/>
            <a:ext cx="931830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dirty="0">
                <a:latin typeface="Helvetica" panose="020B0604020202030204" pitchFamily="34" charset="0"/>
              </a:rPr>
              <a:t>By extracting important sentences and creating comprehensive summaries, it’s possible to quickly assess whether or not a document is worth reading</a:t>
            </a:r>
            <a:r>
              <a:rPr lang="en-US" sz="2400" dirty="0" smtClean="0">
                <a:latin typeface="Helvetica" panose="020B0604020202030204" pitchFamily="34" charset="0"/>
              </a:rPr>
              <a:t>.</a:t>
            </a:r>
            <a:r>
              <a:rPr lang="en-US" sz="2400" dirty="0">
                <a:latin typeface="Helvetica" panose="020B0604020202030204" pitchFamily="34" charset="0"/>
              </a:rPr>
              <a:t> </a:t>
            </a:r>
            <a:endParaRPr lang="en-IN" sz="2400" dirty="0">
              <a:latin typeface="Helvetica" panose="020B060402020203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6374" y="3927030"/>
            <a:ext cx="2435225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§"/>
            </a:pPr>
            <a:r>
              <a:rPr lang="en-US" sz="3200" b="1" u="sng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Solution</a:t>
            </a: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: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64668" y="2074733"/>
            <a:ext cx="251863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§"/>
            </a:pPr>
            <a:r>
              <a:rPr lang="en-US" sz="3200" b="1" u="sng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Problem </a:t>
            </a:r>
            <a:r>
              <a:rPr lang="en-US" sz="3200" b="1" cap="none" spc="0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767255" y="5409859"/>
            <a:ext cx="8991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>
                <a:latin typeface="Helvetica" panose="020B0604020202030204" pitchFamily="34" charset="0"/>
              </a:rPr>
              <a:t> </a:t>
            </a:r>
            <a:r>
              <a:rPr lang="en-US" sz="2400" smtClean="0">
                <a:latin typeface="Helvetica" panose="020B0604020202030204" pitchFamily="34" charset="0"/>
              </a:rPr>
              <a:t>Theme</a:t>
            </a:r>
            <a:r>
              <a:rPr lang="en-US" sz="2400" smtClean="0">
                <a:latin typeface="Helvetica" panose="020B0604020202030204" pitchFamily="34" charset="0"/>
              </a:rPr>
              <a:t> of the </a:t>
            </a:r>
            <a:r>
              <a:rPr lang="en-US" sz="2400" dirty="0">
                <a:latin typeface="Helvetica" panose="020B0604020202030204" pitchFamily="34" charset="0"/>
              </a:rPr>
              <a:t>news </a:t>
            </a:r>
            <a:r>
              <a:rPr lang="en-US" sz="2400" dirty="0" smtClean="0">
                <a:latin typeface="Helvetica" panose="020B0604020202030204" pitchFamily="34" charset="0"/>
              </a:rPr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Helvetica" panose="020B0604020202030204" pitchFamily="34" charset="0"/>
              </a:rPr>
              <a:t> </a:t>
            </a:r>
            <a:r>
              <a:rPr lang="en-US" sz="2400" dirty="0">
                <a:latin typeface="Helvetica" panose="020B0604020202030204" pitchFamily="34" charset="0"/>
              </a:rPr>
              <a:t>Abstract summary of technical paper </a:t>
            </a:r>
            <a:endParaRPr lang="en-US" sz="2400" dirty="0" smtClean="0">
              <a:latin typeface="Helvetica" panose="020B0604020202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smtClean="0">
                <a:latin typeface="Helvetica" panose="020B0604020202030204" pitchFamily="34" charset="0"/>
              </a:rPr>
              <a:t> </a:t>
            </a:r>
            <a:r>
              <a:rPr lang="en-US" sz="2400" dirty="0">
                <a:latin typeface="Helvetica" panose="020B0604020202030204" pitchFamily="34" charset="0"/>
              </a:rPr>
              <a:t>Review of book or Preview of </a:t>
            </a:r>
            <a:r>
              <a:rPr lang="en-US" sz="2400" dirty="0" smtClean="0">
                <a:latin typeface="Helvetica" panose="020B0604020202030204" pitchFamily="34" charset="0"/>
              </a:rPr>
              <a:t>a Movie</a:t>
            </a:r>
            <a:endParaRPr lang="en-IN" sz="2400" dirty="0">
              <a:latin typeface="Helvetica" panose="020B060402020203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64668" y="5409859"/>
            <a:ext cx="230704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 algn="ctr">
              <a:buFont typeface="Wingdings" panose="05000000000000000000" pitchFamily="2" charset="2"/>
              <a:buChar char="§"/>
            </a:pPr>
            <a:r>
              <a:rPr lang="en-US" sz="3200" b="1" u="sng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Usages</a:t>
            </a:r>
            <a:r>
              <a:rPr lang="en-US" sz="32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:</a:t>
            </a:r>
            <a:endParaRPr 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895320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62000" y="663840"/>
            <a:ext cx="1143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4000" b="1" dirty="0"/>
              <a:t> </a:t>
            </a:r>
            <a:r>
              <a:rPr lang="en-IN" sz="4000" b="1" dirty="0" smtClean="0"/>
              <a:t>Why choose Hindi as language of study ?</a:t>
            </a:r>
            <a:endParaRPr lang="en-IN" sz="40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2336800" y="3524616"/>
            <a:ext cx="8801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 smtClean="0"/>
              <a:t>  </a:t>
            </a:r>
            <a:r>
              <a:rPr lang="en-IN" sz="2400" dirty="0" smtClean="0">
                <a:latin typeface="Helvetica" panose="020B0604020202030204" pitchFamily="34" charset="0"/>
              </a:rPr>
              <a:t>Native language of most of the people in Bihar,       Jharkhand, UP, MP  Delhi, Chhattisgarh, Himachal Pradesh, Haryana, </a:t>
            </a:r>
            <a:r>
              <a:rPr lang="en-IN" sz="2400" dirty="0" err="1" smtClean="0">
                <a:latin typeface="Helvetica" panose="020B0604020202030204" pitchFamily="34" charset="0"/>
              </a:rPr>
              <a:t>Rajsthan</a:t>
            </a:r>
            <a:r>
              <a:rPr lang="en-IN" sz="2400" dirty="0" smtClean="0">
                <a:latin typeface="Helvetica" panose="020B0604020202030204" pitchFamily="34" charset="0"/>
              </a:rPr>
              <a:t> etc.</a:t>
            </a:r>
            <a:endParaRPr lang="en-IN" sz="2400" dirty="0">
              <a:latin typeface="Helvetica" panose="020B0604020202030204" pitchFamily="3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336800" y="5181600"/>
            <a:ext cx="88011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 smtClean="0"/>
              <a:t> </a:t>
            </a:r>
            <a:r>
              <a:rPr lang="en-IN" sz="2400" dirty="0" smtClean="0">
                <a:latin typeface="Helvetica" panose="020B0604020202030204" pitchFamily="34" charset="0"/>
              </a:rPr>
              <a:t> Lots of work done on English language relatively very  few have shown interest in Hindi language.</a:t>
            </a:r>
            <a:endParaRPr lang="en-IN" sz="2400" dirty="0">
              <a:latin typeface="Helvetica" panose="020B0604020202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336800" y="2148089"/>
            <a:ext cx="88011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400" dirty="0" smtClean="0">
                <a:latin typeface="Helvetica" panose="020B0604020202030204" pitchFamily="34" charset="0"/>
              </a:rPr>
              <a:t> </a:t>
            </a:r>
            <a:r>
              <a:rPr lang="en-IN" sz="2400" dirty="0" smtClean="0">
                <a:latin typeface="Helvetica" panose="020B0604020202030204" pitchFamily="34" charset="0"/>
              </a:rPr>
              <a:t> Official </a:t>
            </a:r>
            <a:r>
              <a:rPr lang="en-IN" sz="2400" dirty="0">
                <a:latin typeface="Helvetica" panose="020B0604020202030204" pitchFamily="34" charset="0"/>
              </a:rPr>
              <a:t>Language of India</a:t>
            </a:r>
            <a:r>
              <a:rPr lang="en-US" sz="2400" dirty="0" smtClean="0">
                <a:latin typeface="Helvetica" panose="020B0604020202030204" pitchFamily="34" charset="0"/>
              </a:rPr>
              <a:t>.</a:t>
            </a:r>
          </a:p>
          <a:p>
            <a:pPr lvl="1"/>
            <a:r>
              <a:rPr lang="en-US" sz="2400" dirty="0" smtClean="0">
                <a:latin typeface="Helvetica" panose="020B0604020202030204" pitchFamily="34" charset="0"/>
              </a:rPr>
              <a:t>It </a:t>
            </a:r>
            <a:r>
              <a:rPr lang="en-US" sz="2400" dirty="0">
                <a:latin typeface="Helvetica" panose="020B0604020202030204" pitchFamily="34" charset="0"/>
              </a:rPr>
              <a:t>is written in the Devanagari script which has largest </a:t>
            </a:r>
            <a:r>
              <a:rPr lang="en-US" sz="2400" dirty="0" smtClean="0">
                <a:latin typeface="Helvetica" panose="020B0604020202030204" pitchFamily="34" charset="0"/>
              </a:rPr>
              <a:t>            alphabet set.</a:t>
            </a:r>
            <a:endParaRPr lang="en-IN" sz="2400" dirty="0"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72635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dirty="0" smtClean="0"/>
              <a:t>Approaches Of Summarization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2273300" y="2540000"/>
            <a:ext cx="660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 smtClean="0"/>
              <a:t>Extraction - Based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IN" sz="2400" dirty="0" smtClean="0"/>
              <a:t>Statistical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IN" sz="2400" dirty="0" smtClean="0"/>
              <a:t>Linguistic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IN" sz="2400" dirty="0" smtClean="0"/>
              <a:t>Hybrid</a:t>
            </a:r>
            <a:endParaRPr lang="en-IN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2451100" y="4749800"/>
            <a:ext cx="7366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IN" sz="2400" dirty="0" smtClean="0"/>
              <a:t>Abstraction - Based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76339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dirty="0" smtClean="0"/>
              <a:t>Proposed System</a:t>
            </a:r>
            <a:endParaRPr lang="en-IN" dirty="0"/>
          </a:p>
        </p:txBody>
      </p:sp>
      <p:graphicFrame>
        <p:nvGraphicFramePr>
          <p:cNvPr id="12" name="Diagram 11"/>
          <p:cNvGraphicFramePr/>
          <p:nvPr>
            <p:extLst>
              <p:ext uri="{D42A27DB-BD31-4B8C-83A1-F6EECF244321}">
                <p14:modId xmlns:p14="http://schemas.microsoft.com/office/powerpoint/2010/main" val="1026744420"/>
              </p:ext>
            </p:extLst>
          </p:nvPr>
        </p:nvGraphicFramePr>
        <p:xfrm>
          <a:off x="2046067" y="2238912"/>
          <a:ext cx="9587914" cy="40634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565245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>
              <a:buFont typeface="Wingdings" panose="05000000000000000000" pitchFamily="2" charset="2"/>
              <a:buChar char="Ø"/>
            </a:pPr>
            <a:r>
              <a:rPr lang="en-IN" dirty="0" smtClean="0"/>
              <a:t>Preprocessing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1934307" y="2233575"/>
            <a:ext cx="70338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 smtClean="0"/>
              <a:t> Sentence Segmentation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hi-IN" sz="2400" dirty="0"/>
              <a:t> पूर्ण विराम (|)</a:t>
            </a:r>
            <a:endParaRPr lang="en-IN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1934307" y="3214363"/>
            <a:ext cx="853440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 smtClean="0"/>
              <a:t>Tokenization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hi-IN" sz="2400" dirty="0"/>
              <a:t> पूर्ण विराम </a:t>
            </a:r>
            <a:r>
              <a:rPr lang="hi-IN" sz="2400" dirty="0" smtClean="0"/>
              <a:t>(|)</a:t>
            </a:r>
            <a:r>
              <a:rPr lang="en-IN" sz="2400" dirty="0" smtClean="0"/>
              <a:t>, </a:t>
            </a:r>
            <a:r>
              <a:rPr lang="hi-IN" sz="2400" dirty="0" smtClean="0"/>
              <a:t>उपविराम </a:t>
            </a:r>
            <a:r>
              <a:rPr lang="hi-IN" sz="2400" dirty="0"/>
              <a:t>(:), </a:t>
            </a:r>
            <a:r>
              <a:rPr lang="hi-IN" sz="2400" dirty="0" smtClean="0"/>
              <a:t>अर्ध </a:t>
            </a:r>
            <a:r>
              <a:rPr lang="hi-IN" sz="2400" dirty="0"/>
              <a:t>विराम (;)</a:t>
            </a:r>
            <a:r>
              <a:rPr lang="en-IN" sz="2400" dirty="0" smtClean="0"/>
              <a:t> </a:t>
            </a:r>
            <a:endParaRPr lang="en-IN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1934307" y="4045360"/>
            <a:ext cx="944769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 smtClean="0"/>
              <a:t>Stopwords Removal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hi-IN" sz="2400" dirty="0" smtClean="0"/>
              <a:t>कारक</a:t>
            </a:r>
            <a:r>
              <a:rPr lang="en-IN" sz="2400" dirty="0" smtClean="0"/>
              <a:t> (</a:t>
            </a:r>
            <a:r>
              <a:rPr lang="hi-IN" sz="2400" dirty="0"/>
              <a:t>ने, को, से, के </a:t>
            </a:r>
            <a:r>
              <a:rPr lang="hi-IN" sz="2400" dirty="0" smtClean="0"/>
              <a:t>लिए, में, पर)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hi-IN" sz="2400" dirty="0"/>
              <a:t>सर्वनाम (आप, </a:t>
            </a:r>
            <a:r>
              <a:rPr lang="hi-IN" sz="2400" dirty="0" smtClean="0"/>
              <a:t>तू, यह, वह, कुछ )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hi-IN" sz="2400" dirty="0" smtClean="0"/>
              <a:t>समुच्चयबोधक अव्यय(और, लेकिन, पर, एवं, इसलिए, मगर) </a:t>
            </a:r>
            <a:endParaRPr lang="hi-IN" sz="2400" dirty="0"/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hi-IN" sz="2400" dirty="0"/>
              <a:t>समास (</a:t>
            </a:r>
            <a:r>
              <a:rPr lang="hi-IN" sz="2400" dirty="0" smtClean="0"/>
              <a:t>अनुसार, पर्यन्त, वाला)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endParaRPr lang="en-IN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1934307" y="5938185"/>
            <a:ext cx="97981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400" dirty="0" smtClean="0"/>
              <a:t> Stemming</a:t>
            </a:r>
            <a:endParaRPr lang="hi-IN" sz="2400" dirty="0" smtClean="0"/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IN" sz="2400" dirty="0" smtClean="0"/>
              <a:t>Suffixes</a:t>
            </a:r>
            <a:r>
              <a:rPr lang="hi-IN" sz="2400" dirty="0" smtClean="0"/>
              <a:t>,</a:t>
            </a:r>
            <a:r>
              <a:rPr lang="en-IN" sz="2400" dirty="0" smtClean="0"/>
              <a:t> plural are ignored</a:t>
            </a:r>
            <a:r>
              <a:rPr lang="hi-IN" sz="2400" dirty="0" smtClean="0"/>
              <a:t>  (भारत,भारतीय)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35137615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Feature-Extraction</a:t>
            </a:r>
            <a:endParaRPr lang="en-IN" dirty="0"/>
          </a:p>
        </p:txBody>
      </p:sp>
      <p:sp>
        <p:nvSpPr>
          <p:cNvPr id="4" name="TextBox 3"/>
          <p:cNvSpPr txBox="1"/>
          <p:nvPr/>
        </p:nvSpPr>
        <p:spPr>
          <a:xfrm>
            <a:off x="952820" y="2170470"/>
            <a:ext cx="10644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 smtClean="0"/>
              <a:t>Text Rank Feature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IN" dirty="0" smtClean="0"/>
              <a:t>Word frequency </a:t>
            </a:r>
          </a:p>
          <a:p>
            <a:pPr lvl="3"/>
            <a:r>
              <a:rPr lang="en-IN" dirty="0"/>
              <a:t> </a:t>
            </a:r>
            <a:r>
              <a:rPr lang="en-IN" dirty="0" smtClean="0"/>
              <a:t>    (</a:t>
            </a:r>
            <a:r>
              <a:rPr lang="en-IN" dirty="0" smtClean="0">
                <a:latin typeface="Helvetica" panose="020B0604020202030204" pitchFamily="34" charset="0"/>
              </a:rPr>
              <a:t>Sentence having most frequent word in paragraph will have high ranking.)</a:t>
            </a:r>
            <a:endParaRPr lang="en-IN" dirty="0">
              <a:latin typeface="Helvetica" panose="020B060402020203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36795" y="3186133"/>
            <a:ext cx="10644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 smtClean="0"/>
              <a:t>Sentence Length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dirty="0" smtClean="0">
                <a:latin typeface="Helvetica" panose="020B0604020202030204" pitchFamily="34" charset="0"/>
              </a:rPr>
              <a:t>Eliminate sentence too long  or too short.</a:t>
            </a:r>
            <a:endParaRPr lang="en-IN" dirty="0">
              <a:latin typeface="Helvetica" panose="020B060402020203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52819" y="3736136"/>
            <a:ext cx="1064455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 smtClean="0"/>
              <a:t>Sentence Position</a:t>
            </a:r>
            <a:endParaRPr lang="en-US" dirty="0" smtClean="0">
              <a:latin typeface="Helvetica" panose="020B0604020202030204" pitchFamily="34" charset="0"/>
            </a:endParaRPr>
          </a:p>
          <a:p>
            <a:pPr marL="2171700" lvl="4" indent="-342900">
              <a:buFont typeface="Wingdings" panose="05000000000000000000" pitchFamily="2" charset="2"/>
              <a:buChar char="§"/>
            </a:pPr>
            <a:r>
              <a:rPr lang="en-US" dirty="0" smtClean="0">
                <a:latin typeface="Helvetica" panose="020B0604020202030204" pitchFamily="34" charset="0"/>
              </a:rPr>
              <a:t>Beginning	 – 	Theme</a:t>
            </a:r>
          </a:p>
          <a:p>
            <a:pPr marL="2171700" lvl="4" indent="-342900">
              <a:buFont typeface="Wingdings" panose="05000000000000000000" pitchFamily="2" charset="2"/>
              <a:buChar char="§"/>
            </a:pPr>
            <a:r>
              <a:rPr lang="en-US" dirty="0" smtClean="0">
                <a:latin typeface="Helvetica" panose="020B0604020202030204" pitchFamily="34" charset="0"/>
              </a:rPr>
              <a:t>End  	        – 	Conclude or summary</a:t>
            </a:r>
            <a:endParaRPr lang="en-IN" dirty="0">
              <a:latin typeface="Helvetica" panose="020B060402020203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952819" y="4840137"/>
            <a:ext cx="106445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 smtClean="0"/>
              <a:t>Numerical Data</a:t>
            </a:r>
          </a:p>
          <a:p>
            <a:pPr marL="1714500" lvl="3" indent="-342900">
              <a:buFont typeface="Wingdings" panose="05000000000000000000" pitchFamily="2" charset="2"/>
              <a:buChar char="§"/>
            </a:pPr>
            <a:r>
              <a:rPr lang="en-US" dirty="0" smtClean="0">
                <a:latin typeface="Helvetica" panose="020B0604020202030204" pitchFamily="34" charset="0"/>
              </a:rPr>
              <a:t>Sentences having numerical words like date, amount are important which will be included in summary. </a:t>
            </a:r>
            <a:r>
              <a:rPr lang="en-US" dirty="0" smtClean="0"/>
              <a:t>  </a:t>
            </a: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952819" y="5841623"/>
            <a:ext cx="106445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dirty="0" smtClean="0"/>
              <a:t>Sentence Similarity</a:t>
            </a:r>
          </a:p>
          <a:p>
            <a:pPr marL="1714500" lvl="3" indent="-342900">
              <a:buFont typeface="Wingdings" panose="05000000000000000000" pitchFamily="2" charset="2"/>
              <a:buChar char="q"/>
            </a:pPr>
            <a:r>
              <a:rPr lang="en-IN" dirty="0" smtClean="0"/>
              <a:t>Based on overlapping of words using weighted matrix </a:t>
            </a:r>
          </a:p>
        </p:txBody>
      </p:sp>
    </p:spTree>
    <p:extLst>
      <p:ext uri="{BB962C8B-B14F-4D97-AF65-F5344CB8AC3E}">
        <p14:creationId xmlns:p14="http://schemas.microsoft.com/office/powerpoint/2010/main" val="24961603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Sentence Ranking  &amp; Summary</a:t>
            </a:r>
            <a:endParaRPr lang="en-IN" dirty="0"/>
          </a:p>
        </p:txBody>
      </p:sp>
      <p:sp>
        <p:nvSpPr>
          <p:cNvPr id="5" name="TextBox 4"/>
          <p:cNvSpPr txBox="1"/>
          <p:nvPr/>
        </p:nvSpPr>
        <p:spPr>
          <a:xfrm>
            <a:off x="1213274" y="2250831"/>
            <a:ext cx="10978726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 smtClean="0">
                <a:latin typeface="Helvetica" panose="020B0604020202030204" pitchFamily="34" charset="0"/>
              </a:rPr>
              <a:t>Calculation of Ranking value of each sentence based on our selected features.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200" dirty="0">
              <a:latin typeface="Helvetica" panose="020B0604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 smtClean="0">
                <a:latin typeface="Helvetica" panose="020B0604020202030204" pitchFamily="34" charset="0"/>
              </a:rPr>
              <a:t>Normalize the each feature ranking value in scale (0 to 1).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200" dirty="0">
              <a:latin typeface="Helvetica" panose="020B0604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 smtClean="0">
                <a:latin typeface="Helvetica" panose="020B0604020202030204" pitchFamily="34" charset="0"/>
              </a:rPr>
              <a:t>Add all feature ranking values and calculate final ranking </a:t>
            </a:r>
            <a:r>
              <a:rPr lang="en-US" sz="2200" dirty="0">
                <a:latin typeface="Helvetica" panose="020B0604020202030204" pitchFamily="34" charset="0"/>
              </a:rPr>
              <a:t>for each </a:t>
            </a:r>
            <a:r>
              <a:rPr lang="en-US" sz="2200" dirty="0" smtClean="0">
                <a:latin typeface="Helvetica" panose="020B0604020202030204" pitchFamily="34" charset="0"/>
              </a:rPr>
              <a:t>sentence.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200" dirty="0">
              <a:latin typeface="Helvetica" panose="020B0604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 smtClean="0">
                <a:latin typeface="Helvetica" panose="020B0604020202030204" pitchFamily="34" charset="0"/>
              </a:rPr>
              <a:t> Sort the final ranking of each sentence in descending order.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200" dirty="0">
              <a:latin typeface="Helvetica" panose="020B0604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 smtClean="0">
                <a:latin typeface="Helvetica" panose="020B0604020202030204" pitchFamily="34" charset="0"/>
              </a:rPr>
              <a:t>Based on percentage of summary requirement, select sentences in descending order of ranking values.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US" sz="2200" dirty="0">
              <a:latin typeface="Helvetica" panose="020B060402020203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200" dirty="0" smtClean="0">
                <a:latin typeface="Helvetica" panose="020B0604020202030204" pitchFamily="34" charset="0"/>
              </a:rPr>
              <a:t>Print the summary of paragraph in order of original paragraph.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IN" sz="2200" dirty="0">
              <a:latin typeface="Helvetica" panose="020B0604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03473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573</TotalTime>
  <Words>657</Words>
  <Application>Microsoft Office PowerPoint</Application>
  <PresentationFormat>Widescreen</PresentationFormat>
  <Paragraphs>107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Mangal</vt:lpstr>
      <vt:lpstr>Century Gothic</vt:lpstr>
      <vt:lpstr>Calibri</vt:lpstr>
      <vt:lpstr>Arial</vt:lpstr>
      <vt:lpstr>Wingdings</vt:lpstr>
      <vt:lpstr>Courier New</vt:lpstr>
      <vt:lpstr>Algerian</vt:lpstr>
      <vt:lpstr>Wingdings 2</vt:lpstr>
      <vt:lpstr>Helvetica</vt:lpstr>
      <vt:lpstr>Tahoma</vt:lpstr>
      <vt:lpstr>Quotable</vt:lpstr>
      <vt:lpstr>HINDI TEXT SUMMERIZATION USING NUMERICAL METHODS </vt:lpstr>
      <vt:lpstr>Introduction</vt:lpstr>
      <vt:lpstr>Why we need Text-Summarization</vt:lpstr>
      <vt:lpstr>PowerPoint Presentation</vt:lpstr>
      <vt:lpstr>Approaches Of Summarization</vt:lpstr>
      <vt:lpstr>Proposed System</vt:lpstr>
      <vt:lpstr>Preprocessing</vt:lpstr>
      <vt:lpstr>Feature-Extraction</vt:lpstr>
      <vt:lpstr>Sentence Ranking  &amp; Summary</vt:lpstr>
      <vt:lpstr>Challenges</vt:lpstr>
      <vt:lpstr>Advantages of our proposed system</vt:lpstr>
      <vt:lpstr>Future Work</vt:lpstr>
      <vt:lpstr>References</vt:lpstr>
      <vt:lpstr>Thank You for your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HINDI TEXT SUMMERIZATION</dc:title>
  <dc:creator>abhishek seth</dc:creator>
  <cp:lastModifiedBy>Manish @Nishant</cp:lastModifiedBy>
  <cp:revision>47</cp:revision>
  <dcterms:created xsi:type="dcterms:W3CDTF">2017-11-08T14:07:07Z</dcterms:created>
  <dcterms:modified xsi:type="dcterms:W3CDTF">2018-05-03T08:41:43Z</dcterms:modified>
</cp:coreProperties>
</file>

<file path=docProps/thumbnail.jpeg>
</file>